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sldIdLst>
    <p:sldId id="259" r:id="rId3"/>
    <p:sldId id="261" r:id="rId4"/>
    <p:sldId id="262" r:id="rId5"/>
    <p:sldId id="263" r:id="rId6"/>
    <p:sldId id="281" r:id="rId7"/>
    <p:sldId id="278" r:id="rId8"/>
    <p:sldId id="280" r:id="rId9"/>
    <p:sldId id="283" r:id="rId10"/>
    <p:sldId id="276" r:id="rId11"/>
    <p:sldId id="284" r:id="rId12"/>
    <p:sldId id="285" r:id="rId13"/>
    <p:sldId id="286" r:id="rId14"/>
    <p:sldId id="28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261"/>
          </p14:sldIdLst>
        </p14:section>
        <p14:section name="Status Update" id="{521DEF98-8796-4632-831A-16252E9A6054}">
          <p14:sldIdLst>
            <p14:sldId id="262"/>
            <p14:sldId id="263"/>
            <p14:sldId id="281"/>
            <p14:sldId id="278"/>
            <p14:sldId id="280"/>
            <p14:sldId id="283"/>
            <p14:sldId id="276"/>
            <p14:sldId id="284"/>
            <p14:sldId id="285"/>
            <p14:sldId id="286"/>
            <p14:sldId id="282"/>
          </p14:sldIdLst>
        </p14:section>
        <p14:section name="Untitled Section" id="{7AF65628-0C40-4613-BFE3-D07B8F4766E1}">
          <p14:sldIdLst/>
        </p14:section>
        <p14:section name="Next Steps and Action Items" id="{C24C98EC-938D-4034-8DB8-5E8DBF16E3CB}">
          <p14:sldIdLst/>
        </p14:section>
        <p14:section name="Appendix" id="{E35CCD6A-2288-476E-BC93-C75323AE1F3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5" autoAdjust="0"/>
    <p:restoredTop sz="97424" autoAdjust="0"/>
  </p:normalViewPr>
  <p:slideViewPr>
    <p:cSldViewPr>
      <p:cViewPr>
        <p:scale>
          <a:sx n="100" d="100"/>
          <a:sy n="100" d="100"/>
        </p:scale>
        <p:origin x="-606" y="960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9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to give updates for project</a:t>
            </a:r>
            <a:r>
              <a:rPr lang="en-US" baseline="0" dirty="0" smtClean="0"/>
              <a:t> milestones.</a:t>
            </a:r>
            <a:endParaRPr lang="en-US" dirty="0" smtClean="0"/>
          </a:p>
          <a:p>
            <a:endParaRPr lang="en-US" baseline="0" dirty="0" smtClean="0"/>
          </a:p>
          <a:p>
            <a:pPr lvl="0"/>
            <a:r>
              <a:rPr lang="en-US" sz="1000" b="1" dirty="0" smtClean="0"/>
              <a:t>Sections</a:t>
            </a:r>
            <a:endParaRPr lang="en-US" sz="1000" b="0" dirty="0" smtClean="0"/>
          </a:p>
          <a:p>
            <a:pPr lvl="0"/>
            <a:r>
              <a:rPr lang="en-US" sz="1000" b="0" dirty="0" smtClean="0"/>
              <a:t>Right-click on a slide to add sections.</a:t>
            </a:r>
            <a:r>
              <a:rPr lang="en-US" sz="1000" b="0" baseline="0" dirty="0" smtClean="0"/>
              <a:t> Sections can help to organize your slides or facilitate collaboration between multiple authors.</a:t>
            </a:r>
            <a:endParaRPr lang="en-US" sz="1000" b="0" dirty="0" smtClean="0"/>
          </a:p>
          <a:p>
            <a:pPr lvl="0"/>
            <a:endParaRPr lang="en-US" sz="1000" b="1" dirty="0" smtClean="0"/>
          </a:p>
          <a:p>
            <a:pPr lvl="0"/>
            <a:r>
              <a:rPr lang="en-US" sz="1000" b="1" dirty="0" smtClean="0"/>
              <a:t>Notes</a:t>
            </a:r>
          </a:p>
          <a:p>
            <a:pPr lvl="0"/>
            <a:r>
              <a:rPr lang="en-US" sz="1000" dirty="0" smtClean="0"/>
              <a:t>Use the Notes section for delivery notes or to provide additional details for the audience.</a:t>
            </a:r>
            <a:r>
              <a:rPr lang="en-US" sz="1000" baseline="0" dirty="0" smtClean="0"/>
              <a:t> View these notes in Presentation View during your presentation. </a:t>
            </a:r>
          </a:p>
          <a:p>
            <a:pPr lvl="0">
              <a:buFontTx/>
              <a:buNone/>
            </a:pPr>
            <a:r>
              <a:rPr lang="en-US" sz="1000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000" dirty="0" smtClean="0"/>
              <a:t>Pay particular attention to the graphs, charts, and text boxes.</a:t>
            </a:r>
            <a:r>
              <a:rPr lang="en-US" sz="1000" baseline="0" dirty="0" smtClean="0"/>
              <a:t> </a:t>
            </a:r>
            <a:endParaRPr lang="en-US" sz="1000" dirty="0" smtClean="0"/>
          </a:p>
          <a:p>
            <a:pPr lvl="0"/>
            <a:r>
              <a:rPr lang="en-US" sz="1000" dirty="0" smtClean="0"/>
              <a:t>Consider that attendees will print in black and white or grayscale. Run a test print to make sure your colors work when printed in pure black and white and grayscale.</a:t>
            </a:r>
          </a:p>
          <a:p>
            <a:pPr lvl="0">
              <a:buFontTx/>
              <a:buNone/>
            </a:pPr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Graphics, tables, and graphs</a:t>
            </a:r>
          </a:p>
          <a:p>
            <a:pPr lvl="0"/>
            <a:r>
              <a:rPr lang="en-US" sz="1000" dirty="0" smtClean="0"/>
              <a:t>Keep it simple: If possible, use consistent, non-distracting styles and colors.</a:t>
            </a:r>
          </a:p>
          <a:p>
            <a:pPr lvl="0"/>
            <a:r>
              <a:rPr lang="en-US" sz="10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project</a:t>
            </a:r>
            <a:r>
              <a:rPr lang="en-US" baseline="0" dirty="0" smtClean="0"/>
              <a:t> about?</a:t>
            </a:r>
          </a:p>
          <a:p>
            <a:r>
              <a:rPr lang="en-US" dirty="0" smtClean="0"/>
              <a:t>Define</a:t>
            </a:r>
            <a:r>
              <a:rPr lang="en-US" baseline="0" dirty="0" smtClean="0"/>
              <a:t> the goal of this project</a:t>
            </a:r>
          </a:p>
          <a:p>
            <a:pPr lvl="1"/>
            <a:r>
              <a:rPr lang="en-US" dirty="0" smtClean="0"/>
              <a:t>Is it similar to projects in the past or is it a new effort?</a:t>
            </a:r>
          </a:p>
          <a:p>
            <a:r>
              <a:rPr lang="en-US" baseline="0" dirty="0" smtClean="0"/>
              <a:t>Define the scope of this project</a:t>
            </a:r>
          </a:p>
          <a:p>
            <a:pPr lvl="1"/>
            <a:r>
              <a:rPr lang="en-US" baseline="0" dirty="0" smtClean="0"/>
              <a:t>Is it an independent project or is it related to other projects?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* Note that this slide is not necessary for weekly status meetings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 smtClean="0"/>
              <a:t>* If any of</a:t>
            </a:r>
            <a:r>
              <a:rPr lang="en-US" baseline="0" dirty="0" smtClean="0"/>
              <a:t> these issues caused a schedule delay or need to be discussed further, include details in next slide.</a:t>
            </a:r>
          </a:p>
          <a:p>
            <a:pPr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Duplicate this slide as necessary if there is more than one issue.</a:t>
            </a:r>
          </a:p>
          <a:p>
            <a:r>
              <a:rPr lang="en-US" dirty="0" smtClean="0"/>
              <a:t>This and related slides</a:t>
            </a:r>
            <a:r>
              <a:rPr lang="en-US" baseline="0" dirty="0" smtClean="0"/>
              <a:t> can be moved to the appendix or hidden if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/>
          <p:cNvSpPr/>
          <p:nvPr/>
        </p:nvSpPr>
        <p:spPr>
          <a:xfrm rot="470243">
            <a:off x="-695747" y="2691475"/>
            <a:ext cx="5040560" cy="1584176"/>
          </a:xfrm>
          <a:prstGeom prst="trapezoid">
            <a:avLst>
              <a:gd name="adj" fmla="val 362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rapezoid 9"/>
          <p:cNvSpPr/>
          <p:nvPr/>
        </p:nvSpPr>
        <p:spPr>
          <a:xfrm rot="491683">
            <a:off x="-936775" y="4322245"/>
            <a:ext cx="6547005" cy="1627663"/>
          </a:xfrm>
          <a:prstGeom prst="trapezoid">
            <a:avLst>
              <a:gd name="adj" fmla="val 379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Isosceles Triangle 11"/>
          <p:cNvSpPr/>
          <p:nvPr/>
        </p:nvSpPr>
        <p:spPr>
          <a:xfrm rot="15438615">
            <a:off x="2383739" y="3130238"/>
            <a:ext cx="1634817" cy="1702246"/>
          </a:xfrm>
          <a:prstGeom prst="triangle">
            <a:avLst>
              <a:gd name="adj" fmla="val 37828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Isosceles Triangle 12"/>
          <p:cNvSpPr/>
          <p:nvPr/>
        </p:nvSpPr>
        <p:spPr>
          <a:xfrm rot="15438615">
            <a:off x="3542726" y="4880656"/>
            <a:ext cx="1745118" cy="1747582"/>
          </a:xfrm>
          <a:prstGeom prst="triangle">
            <a:avLst>
              <a:gd name="adj" fmla="val 37828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892480" y="2996951"/>
            <a:ext cx="0" cy="360040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48464" y="3212976"/>
            <a:ext cx="0" cy="3384376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" y="6408196"/>
            <a:ext cx="2843806" cy="0"/>
          </a:xfrm>
          <a:prstGeom prst="line">
            <a:avLst/>
          </a:prstGeom>
          <a:ln w="444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-1" y="6542971"/>
            <a:ext cx="3095427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-1643687" y="241310"/>
            <a:ext cx="7960827" cy="117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dirty="0" smtClean="0">
                <a:solidFill>
                  <a:schemeClr val="tx1"/>
                </a:solidFill>
                <a:latin typeface="Yeseva One" panose="00000500000000000000" pitchFamily="2" charset="0"/>
              </a:rPr>
              <a:t>RAJIV GANDHI UNIVERSITY</a:t>
            </a:r>
          </a:p>
          <a:p>
            <a:pPr algn="ctr">
              <a:lnSpc>
                <a:spcPct val="150000"/>
              </a:lnSpc>
            </a:pPr>
            <a:r>
              <a:rPr lang="en-IN" sz="12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(A Central University)</a:t>
            </a:r>
          </a:p>
          <a:p>
            <a:pPr algn="ctr">
              <a:lnSpc>
                <a:spcPct val="150000"/>
              </a:lnSpc>
            </a:pPr>
            <a:r>
              <a:rPr lang="en-IN" sz="12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RONO HILLS DOIMUKH, ITANAGAR</a:t>
            </a:r>
          </a:p>
          <a:p>
            <a:pPr algn="ctr">
              <a:lnSpc>
                <a:spcPct val="150000"/>
              </a:lnSpc>
            </a:pPr>
            <a:r>
              <a:rPr lang="en-IN" sz="12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DEPARTMENT OF COMPUTER SCIENCE AND ENGINEERING</a:t>
            </a:r>
            <a:endParaRPr lang="en-IN" sz="1200" dirty="0">
              <a:solidFill>
                <a:schemeClr val="tx1"/>
              </a:solidFill>
              <a:latin typeface="Yeseva One" panose="00000500000000000000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84019" y="1620409"/>
            <a:ext cx="5636598" cy="1656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0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PROJECT PRESENTATION ON</a:t>
            </a:r>
          </a:p>
          <a:p>
            <a:pPr algn="ctr">
              <a:lnSpc>
                <a:spcPct val="150000"/>
              </a:lnSpc>
            </a:pPr>
            <a:r>
              <a:rPr lang="en-IN" sz="24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TOURISM MANAGEMENT SYSTEM</a:t>
            </a:r>
          </a:p>
          <a:p>
            <a:pPr algn="ctr">
              <a:lnSpc>
                <a:spcPct val="150000"/>
              </a:lnSpc>
            </a:pPr>
            <a:endParaRPr lang="en-IN" sz="1200" dirty="0">
              <a:solidFill>
                <a:schemeClr val="tx1"/>
              </a:solidFill>
              <a:latin typeface="Yeseva One" panose="00000500000000000000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59410" y="4563341"/>
            <a:ext cx="3168352" cy="1114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0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 </a:t>
            </a:r>
            <a:endParaRPr lang="en-IN" sz="2400" dirty="0" smtClean="0">
              <a:solidFill>
                <a:schemeClr val="tx1"/>
              </a:solidFill>
              <a:latin typeface="Yeseva One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14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SUBMITTED BY:</a:t>
            </a:r>
          </a:p>
          <a:p>
            <a:pPr>
              <a:lnSpc>
                <a:spcPct val="150000"/>
              </a:lnSpc>
            </a:pPr>
            <a:r>
              <a:rPr lang="en-IN" sz="11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Mr. AJAY PRAJAPATI</a:t>
            </a:r>
          </a:p>
          <a:p>
            <a:pPr>
              <a:lnSpc>
                <a:spcPct val="150000"/>
              </a:lnSpc>
            </a:pPr>
            <a:r>
              <a:rPr lang="en-IN" sz="11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Miss. TABA NUNU</a:t>
            </a:r>
            <a:endParaRPr lang="en-IN" sz="1100" dirty="0">
              <a:solidFill>
                <a:schemeClr val="tx1"/>
              </a:solidFill>
              <a:latin typeface="Yeseva One" panose="00000500000000000000" pitchFamily="2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59410" y="5663651"/>
            <a:ext cx="3168352" cy="1114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0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 </a:t>
            </a:r>
            <a:endParaRPr lang="en-IN" sz="2400" dirty="0" smtClean="0">
              <a:solidFill>
                <a:schemeClr val="tx1"/>
              </a:solidFill>
              <a:latin typeface="Yeseva One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14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UNDER THE GUIDANCE OF</a:t>
            </a:r>
          </a:p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BHASKAR JYOTI C.</a:t>
            </a:r>
          </a:p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(Assistant Professor)</a:t>
            </a:r>
            <a:endParaRPr lang="en-IN" sz="1200" dirty="0">
              <a:solidFill>
                <a:schemeClr val="tx1"/>
              </a:solidFill>
              <a:latin typeface="Yeseva One" panose="00000500000000000000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162271" y="6542969"/>
            <a:ext cx="3168352" cy="470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000" dirty="0" smtClean="0">
                <a:solidFill>
                  <a:schemeClr val="tx1"/>
                </a:solidFill>
                <a:latin typeface="Yeseva One" panose="00000500000000000000" pitchFamily="2" charset="0"/>
              </a:rPr>
              <a:t> Date: 13/06/2018</a:t>
            </a:r>
            <a:endParaRPr lang="en-IN" sz="1100" dirty="0">
              <a:solidFill>
                <a:schemeClr val="tx1"/>
              </a:solidFill>
              <a:latin typeface="Yeseva One" panose="00000500000000000000" pitchFamily="2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74219" y="191164"/>
            <a:ext cx="1256197" cy="1224136"/>
            <a:chOff x="5299965" y="63224"/>
            <a:chExt cx="1256197" cy="1224136"/>
          </a:xfrm>
        </p:grpSpPr>
        <p:sp>
          <p:nvSpPr>
            <p:cNvPr id="28" name="Oval 27"/>
            <p:cNvSpPr/>
            <p:nvPr/>
          </p:nvSpPr>
          <p:spPr>
            <a:xfrm>
              <a:off x="5299965" y="63224"/>
              <a:ext cx="1256197" cy="1224136"/>
            </a:xfrm>
            <a:prstGeom prst="ellipse">
              <a:avLst/>
            </a:prstGeom>
            <a:noFill/>
            <a:ln w="603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5436836" y="210127"/>
              <a:ext cx="982453" cy="930329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-14000" t="-6000" r="-13000" b="-6000"/>
              </a:stretch>
            </a:blip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7704" y="153155"/>
            <a:ext cx="5742384" cy="724446"/>
            <a:chOff x="2417238" y="157895"/>
            <a:chExt cx="4343850" cy="936104"/>
          </a:xfrm>
        </p:grpSpPr>
        <p:sp>
          <p:nvSpPr>
            <p:cNvPr id="8" name="Rectangle 7"/>
            <p:cNvSpPr/>
            <p:nvPr/>
          </p:nvSpPr>
          <p:spPr>
            <a:xfrm>
              <a:off x="2417238" y="157895"/>
              <a:ext cx="4343850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 smtClean="0">
                  <a:solidFill>
                    <a:schemeClr val="tx1"/>
                  </a:solidFill>
                </a:rPr>
                <a:t>SYSTEM DESIGN</a:t>
              </a:r>
              <a:endParaRPr lang="en-IN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01502" y="317116"/>
              <a:ext cx="1487661" cy="617663"/>
              <a:chOff x="3101502" y="317116"/>
              <a:chExt cx="1487661" cy="617663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3101502" y="317116"/>
                <a:ext cx="148766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3101502" y="317116"/>
                <a:ext cx="0" cy="61766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603603" y="317116"/>
              <a:ext cx="1450593" cy="617663"/>
              <a:chOff x="4603603" y="317116"/>
              <a:chExt cx="1450593" cy="61766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4603603" y="317116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4603603" y="934779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3101502" y="934779"/>
              <a:ext cx="1487661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054196" y="317116"/>
              <a:ext cx="0" cy="617663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251520" y="980728"/>
            <a:ext cx="4330441" cy="26642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51520" y="4028281"/>
            <a:ext cx="4330441" cy="26642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4692960" y="980728"/>
            <a:ext cx="4330441" cy="266429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4699312" y="4028281"/>
            <a:ext cx="4330441" cy="266429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2251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07704" y="153155"/>
            <a:ext cx="5742384" cy="724446"/>
            <a:chOff x="2417238" y="157895"/>
            <a:chExt cx="4343850" cy="936104"/>
          </a:xfrm>
        </p:grpSpPr>
        <p:sp>
          <p:nvSpPr>
            <p:cNvPr id="3" name="Rectangle 2"/>
            <p:cNvSpPr/>
            <p:nvPr/>
          </p:nvSpPr>
          <p:spPr>
            <a:xfrm>
              <a:off x="2417238" y="157895"/>
              <a:ext cx="4343850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 smtClean="0">
                  <a:solidFill>
                    <a:schemeClr val="tx1"/>
                  </a:solidFill>
                </a:rPr>
                <a:t>SYSTEM DESIGN</a:t>
              </a:r>
              <a:endParaRPr lang="en-IN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101502" y="317116"/>
              <a:ext cx="1487661" cy="617663"/>
              <a:chOff x="3101502" y="317116"/>
              <a:chExt cx="1487661" cy="617663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3101502" y="317116"/>
                <a:ext cx="148766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101502" y="317116"/>
                <a:ext cx="0" cy="61766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4603603" y="317116"/>
              <a:ext cx="1450593" cy="617663"/>
              <a:chOff x="4603603" y="317116"/>
              <a:chExt cx="1450593" cy="617663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4603603" y="317116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4603603" y="934779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>
              <a:off x="3101502" y="934779"/>
              <a:ext cx="1487661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054196" y="317116"/>
              <a:ext cx="0" cy="617663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51520" y="980728"/>
            <a:ext cx="4330441" cy="26642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251520" y="4028281"/>
            <a:ext cx="4330441" cy="26642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92960" y="980728"/>
            <a:ext cx="4330441" cy="266429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03643" y="4028281"/>
            <a:ext cx="4330441" cy="266429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5322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07704" y="153155"/>
            <a:ext cx="5742384" cy="724446"/>
            <a:chOff x="2417238" y="157895"/>
            <a:chExt cx="4343850" cy="936104"/>
          </a:xfrm>
        </p:grpSpPr>
        <p:sp>
          <p:nvSpPr>
            <p:cNvPr id="3" name="Rectangle 2"/>
            <p:cNvSpPr/>
            <p:nvPr/>
          </p:nvSpPr>
          <p:spPr>
            <a:xfrm>
              <a:off x="2417238" y="157895"/>
              <a:ext cx="4343850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 smtClean="0">
                  <a:solidFill>
                    <a:schemeClr val="tx1"/>
                  </a:solidFill>
                </a:rPr>
                <a:t>SYSTEM DESIGN</a:t>
              </a:r>
              <a:endParaRPr lang="en-IN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101502" y="317116"/>
              <a:ext cx="1487661" cy="617663"/>
              <a:chOff x="3101502" y="317116"/>
              <a:chExt cx="1487661" cy="617663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3101502" y="317116"/>
                <a:ext cx="148766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101502" y="317116"/>
                <a:ext cx="0" cy="61766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4603603" y="317116"/>
              <a:ext cx="1450593" cy="617663"/>
              <a:chOff x="4603603" y="317116"/>
              <a:chExt cx="1450593" cy="617663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4603603" y="317116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4603603" y="934779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>
              <a:off x="3101502" y="934779"/>
              <a:ext cx="1487661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054196" y="317116"/>
              <a:ext cx="0" cy="617663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51520" y="980728"/>
            <a:ext cx="4330441" cy="26642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251520" y="4028281"/>
            <a:ext cx="4330441" cy="26642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92960" y="980728"/>
            <a:ext cx="4330441" cy="266429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699312" y="4028281"/>
            <a:ext cx="4330441" cy="266429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4896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259632" y="1556792"/>
            <a:ext cx="6780124" cy="3580521"/>
          </a:xfrm>
          <a:prstGeom prst="ellipse">
            <a:avLst/>
          </a:prstGeom>
          <a:solidFill>
            <a:srgbClr val="00B0F0">
              <a:alpha val="0"/>
            </a:srgbClr>
          </a:solidFill>
          <a:ln w="1143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200" b="1" i="1" dirty="0" smtClean="0">
                <a:solidFill>
                  <a:schemeClr val="tx1"/>
                </a:solidFill>
              </a:rPr>
              <a:t>THANK YOU...!!!</a:t>
            </a:r>
            <a:endParaRPr lang="en-IN" sz="7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562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99592" y="934779"/>
            <a:ext cx="6480720" cy="5374541"/>
          </a:xfrm>
          <a:solidFill>
            <a:schemeClr val="bg1">
              <a:alpha val="68000"/>
            </a:schemeClr>
          </a:solidFill>
        </p:spPr>
        <p:txBody>
          <a:bodyPr numCol="1">
            <a:normAutofit lnSpcReduction="10000"/>
          </a:bodyPr>
          <a:lstStyle/>
          <a:p>
            <a:pPr marL="0" indent="0" algn="just">
              <a:buNone/>
            </a:pPr>
            <a:endParaRPr lang="en-IN" sz="1100" b="1" dirty="0"/>
          </a:p>
          <a:p>
            <a:pPr marL="0" indent="0">
              <a:buNone/>
            </a:pPr>
            <a:r>
              <a:rPr lang="en-IN" b="1" dirty="0" smtClean="0"/>
              <a:t>  			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 smtClean="0"/>
              <a:t>		      1.INTRODUCTION</a:t>
            </a:r>
          </a:p>
          <a:p>
            <a:pPr marL="0" indent="0">
              <a:buNone/>
            </a:pPr>
            <a:r>
              <a:rPr lang="en-IN" b="1" dirty="0" smtClean="0"/>
              <a:t>  		      2.OBJECTIVE</a:t>
            </a:r>
          </a:p>
          <a:p>
            <a:pPr marL="0" indent="0">
              <a:buNone/>
            </a:pPr>
            <a:r>
              <a:rPr lang="en-IN" b="1" dirty="0" smtClean="0"/>
              <a:t>  		      3.DATA FLOW DIAGRAM</a:t>
            </a:r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b="1" dirty="0" smtClean="0"/>
              <a:t>	      </a:t>
            </a:r>
            <a:r>
              <a:rPr lang="en-IN" b="1" dirty="0"/>
              <a:t>4</a:t>
            </a:r>
            <a:r>
              <a:rPr lang="en-IN" b="1" dirty="0" smtClean="0"/>
              <a:t>. </a:t>
            </a:r>
            <a:r>
              <a:rPr lang="en-IN" b="1" dirty="0"/>
              <a:t>TABLES </a:t>
            </a:r>
            <a:r>
              <a:rPr lang="en-IN" b="1" dirty="0" smtClean="0"/>
              <a:t>RELATIONSHIP</a:t>
            </a:r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b="1" dirty="0" smtClean="0"/>
              <a:t>	      </a:t>
            </a:r>
            <a:r>
              <a:rPr lang="en-IN" sz="2200" b="1" dirty="0"/>
              <a:t>5</a:t>
            </a:r>
            <a:r>
              <a:rPr lang="en-IN" b="1" dirty="0" smtClean="0"/>
              <a:t>. ER-DIAGRAM</a:t>
            </a:r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b="1" dirty="0" smtClean="0"/>
              <a:t>	      6. SYSTEM DESIGN</a:t>
            </a:r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b="1" dirty="0" smtClean="0"/>
              <a:t>	</a:t>
            </a:r>
          </a:p>
          <a:p>
            <a:pPr marL="0" indent="0">
              <a:buNone/>
            </a:pPr>
            <a:r>
              <a:rPr lang="en-IN" b="1" dirty="0" smtClean="0"/>
              <a:t>			 </a:t>
            </a:r>
          </a:p>
          <a:p>
            <a:pPr marL="0" indent="0" algn="just">
              <a:buNone/>
            </a:pPr>
            <a:r>
              <a:rPr lang="en-IN" sz="2400" b="1" dirty="0" smtClean="0"/>
              <a:t>   </a:t>
            </a:r>
            <a:endParaRPr lang="en-IN" sz="2400" b="1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60398" y="116632"/>
            <a:ext cx="4343850" cy="936104"/>
            <a:chOff x="2460398" y="116632"/>
            <a:chExt cx="4343850" cy="936104"/>
          </a:xfrm>
        </p:grpSpPr>
        <p:sp>
          <p:nvSpPr>
            <p:cNvPr id="6" name="Rectangle 5"/>
            <p:cNvSpPr/>
            <p:nvPr/>
          </p:nvSpPr>
          <p:spPr>
            <a:xfrm>
              <a:off x="2460398" y="116632"/>
              <a:ext cx="4343850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CONTENT’S</a:t>
              </a:r>
              <a:r>
                <a:rPr lang="en-US" sz="3600" b="1" dirty="0" smtClean="0"/>
                <a:t>s</a:t>
              </a:r>
              <a:endParaRPr lang="en-IN" sz="3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101502" y="317116"/>
              <a:ext cx="1487661" cy="617663"/>
              <a:chOff x="3101502" y="317116"/>
              <a:chExt cx="1487661" cy="61766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3101502" y="317116"/>
                <a:ext cx="148766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3101502" y="317116"/>
                <a:ext cx="0" cy="61766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4603603" y="317116"/>
              <a:ext cx="1450593" cy="617663"/>
              <a:chOff x="4603603" y="317116"/>
              <a:chExt cx="1450593" cy="617663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4603603" y="317116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603603" y="934779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3101502" y="934779"/>
              <a:ext cx="1487661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054196" y="317116"/>
              <a:ext cx="0" cy="617663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>
            <a:off x="2389033" y="1268760"/>
            <a:ext cx="449762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377991" y="1268760"/>
            <a:ext cx="4508664" cy="4752528"/>
            <a:chOff x="2317668" y="1412776"/>
            <a:chExt cx="4508664" cy="4752528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339752" y="1412776"/>
              <a:ext cx="0" cy="475252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26332" y="1412776"/>
              <a:ext cx="0" cy="4752528"/>
            </a:xfrm>
            <a:prstGeom prst="line">
              <a:avLst/>
            </a:prstGeom>
            <a:ln w="7302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317668" y="6165304"/>
              <a:ext cx="4486580" cy="0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2060848"/>
            <a:ext cx="8733656" cy="4464496"/>
          </a:xfrm>
          <a:solidFill>
            <a:schemeClr val="bg1">
              <a:alpha val="65000"/>
            </a:schemeClr>
          </a:solidFill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IN" dirty="0"/>
              <a:t>The tourism </a:t>
            </a:r>
            <a:r>
              <a:rPr lang="en-IN" dirty="0" smtClean="0"/>
              <a:t>management </a:t>
            </a:r>
            <a:r>
              <a:rPr lang="en-IN" dirty="0"/>
              <a:t>system is  a web based application.</a:t>
            </a:r>
          </a:p>
          <a:p>
            <a:pPr>
              <a:buFont typeface="Wingdings" pitchFamily="2" charset="2"/>
              <a:buChar char="Ø"/>
            </a:pPr>
            <a:endParaRPr lang="en-IN" sz="1800" dirty="0"/>
          </a:p>
          <a:p>
            <a:pPr lvl="1">
              <a:buFont typeface="Wingdings" pitchFamily="2" charset="2"/>
              <a:buChar char="Ø"/>
            </a:pPr>
            <a:r>
              <a:rPr lang="en-IN" dirty="0"/>
              <a:t>The main purpose is to provide  convenient way for a customer to book </a:t>
            </a:r>
            <a:r>
              <a:rPr lang="en-IN" dirty="0" smtClean="0"/>
              <a:t>tour package,  </a:t>
            </a:r>
            <a:r>
              <a:rPr lang="en-IN" dirty="0"/>
              <a:t>etc.   </a:t>
            </a:r>
          </a:p>
          <a:p>
            <a:pPr>
              <a:buFont typeface="Wingdings" pitchFamily="2" charset="2"/>
              <a:buChar char="Ø"/>
            </a:pPr>
            <a:endParaRPr lang="en-IN" sz="1800" dirty="0"/>
          </a:p>
          <a:p>
            <a:pPr lvl="1">
              <a:buFont typeface="Wingdings" pitchFamily="2" charset="2"/>
              <a:buChar char="Ø"/>
            </a:pPr>
            <a:r>
              <a:rPr lang="en-IN" dirty="0" smtClean="0"/>
              <a:t>We developed this web application to over come from manual system.</a:t>
            </a:r>
            <a:endParaRPr lang="en-IN" dirty="0"/>
          </a:p>
          <a:p>
            <a:pPr>
              <a:buFont typeface="Wingdings" pitchFamily="2" charset="2"/>
              <a:buChar char="Ø"/>
            </a:pPr>
            <a:endParaRPr lang="en-IN" sz="2400" b="1" dirty="0"/>
          </a:p>
          <a:p>
            <a:pPr lvl="1">
              <a:buFont typeface="Wingdings" pitchFamily="2" charset="2"/>
              <a:buChar char="Ø"/>
            </a:pPr>
            <a:endParaRPr lang="en-IN" sz="2400" b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460398" y="116632"/>
            <a:ext cx="4343850" cy="936104"/>
            <a:chOff x="2460398" y="116632"/>
            <a:chExt cx="4343850" cy="936104"/>
          </a:xfrm>
        </p:grpSpPr>
        <p:sp>
          <p:nvSpPr>
            <p:cNvPr id="12" name="Rectangle 11"/>
            <p:cNvSpPr/>
            <p:nvPr/>
          </p:nvSpPr>
          <p:spPr>
            <a:xfrm>
              <a:off x="2460398" y="116632"/>
              <a:ext cx="4343850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600" b="1" dirty="0" smtClean="0">
                  <a:solidFill>
                    <a:schemeClr val="tx1"/>
                  </a:solidFill>
                </a:rPr>
                <a:t>INTRODUCTION</a:t>
              </a:r>
              <a:endParaRPr lang="en-IN" sz="3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55776" y="317116"/>
              <a:ext cx="2076547" cy="617663"/>
              <a:chOff x="2555776" y="317116"/>
              <a:chExt cx="2076547" cy="617663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2569155" y="317116"/>
                <a:ext cx="2063168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2555776" y="317116"/>
                <a:ext cx="0" cy="61766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4716016" y="333831"/>
              <a:ext cx="2016224" cy="600948"/>
              <a:chOff x="4716016" y="333831"/>
              <a:chExt cx="2016224" cy="60094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4716016" y="333831"/>
                <a:ext cx="2016224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4716016" y="934779"/>
                <a:ext cx="2016224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/>
            <p:cNvCxnSpPr/>
            <p:nvPr/>
          </p:nvCxnSpPr>
          <p:spPr>
            <a:xfrm>
              <a:off x="2569155" y="934779"/>
              <a:ext cx="2063168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732240" y="317116"/>
              <a:ext cx="0" cy="617663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347847" y="1988840"/>
            <a:ext cx="8568952" cy="3528392"/>
          </a:xfrm>
          <a:prstGeom prst="rect">
            <a:avLst/>
          </a:prstGeom>
          <a:noFill/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8376" y="1313384"/>
            <a:ext cx="8291264" cy="4563888"/>
          </a:xfrm>
          <a:solidFill>
            <a:schemeClr val="bg1">
              <a:alpha val="77000"/>
            </a:schemeClr>
          </a:solidFill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endParaRPr lang="en-IN" dirty="0"/>
          </a:p>
          <a:p>
            <a:pPr>
              <a:buFont typeface="Wingdings" pitchFamily="2" charset="2"/>
              <a:buChar char="Ø"/>
            </a:pPr>
            <a:endParaRPr lang="en-IN" dirty="0" smtClean="0"/>
          </a:p>
          <a:p>
            <a:pPr>
              <a:buFont typeface="Wingdings" pitchFamily="2" charset="2"/>
              <a:buChar char="Ø"/>
            </a:pPr>
            <a:endParaRPr lang="en-IN" dirty="0" smtClean="0"/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This application is develop to provide best tourist services to the users. 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 Tourism Management System  is developed to provide a view package platform where a tourist can find their best tour places according to their choices.</a:t>
            </a:r>
          </a:p>
          <a:p>
            <a:pPr>
              <a:buFont typeface="Wingdings" pitchFamily="2" charset="2"/>
              <a:buChar char="Ø"/>
            </a:pPr>
            <a:endParaRPr lang="en-IN" dirty="0"/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This system also helps to promote responsible and interesting tourism so that people can enjoy their holidays at their favourable places. </a:t>
            </a:r>
          </a:p>
          <a:p>
            <a:pPr>
              <a:buFont typeface="Wingdings" pitchFamily="2" charset="2"/>
              <a:buChar char="Ø"/>
            </a:pPr>
            <a:endParaRPr lang="en-IN" dirty="0" smtClean="0"/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This system also helps to develop tourism with different cultures so that they enrich the tourism experience and build pride. </a:t>
            </a:r>
          </a:p>
          <a:p>
            <a:pPr marL="0" indent="0">
              <a:buNone/>
            </a:pPr>
            <a:r>
              <a:rPr lang="en-IN" dirty="0"/>
              <a:t/>
            </a:r>
            <a:br>
              <a:rPr lang="en-IN" dirty="0"/>
            </a:br>
            <a:endParaRPr lang="en-IN" b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44008" y="291056"/>
            <a:ext cx="1465033" cy="617663"/>
            <a:chOff x="4589163" y="317116"/>
            <a:chExt cx="1465033" cy="61766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603603" y="317116"/>
              <a:ext cx="1450593" cy="0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589163" y="934779"/>
              <a:ext cx="1450593" cy="0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>
            <a:off x="2967906" y="908720"/>
            <a:ext cx="148766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320582" y="101092"/>
            <a:ext cx="4343850" cy="936104"/>
            <a:chOff x="2320582" y="101092"/>
            <a:chExt cx="4343850" cy="936104"/>
          </a:xfrm>
        </p:grpSpPr>
        <p:sp>
          <p:nvSpPr>
            <p:cNvPr id="6" name="Rectangle 5"/>
            <p:cNvSpPr/>
            <p:nvPr/>
          </p:nvSpPr>
          <p:spPr>
            <a:xfrm>
              <a:off x="2320582" y="101092"/>
              <a:ext cx="4343850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OBJECTIVE</a:t>
              </a:r>
              <a:endParaRPr lang="en-IN" sz="3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967907" y="291057"/>
              <a:ext cx="1487661" cy="617663"/>
              <a:chOff x="3101502" y="317116"/>
              <a:chExt cx="1487661" cy="61766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3101502" y="317116"/>
                <a:ext cx="148766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3101502" y="317116"/>
                <a:ext cx="0" cy="61766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/>
            <p:nvPr/>
          </p:nvCxnSpPr>
          <p:spPr>
            <a:xfrm flipV="1">
              <a:off x="6094601" y="291057"/>
              <a:ext cx="0" cy="617663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323528" y="1205972"/>
            <a:ext cx="8640960" cy="5200116"/>
          </a:xfrm>
          <a:prstGeom prst="rect">
            <a:avLst/>
          </a:prstGeom>
          <a:noFill/>
          <a:ln w="539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552" y="908720"/>
            <a:ext cx="2088232" cy="576064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47564" y="2204864"/>
            <a:ext cx="1872208" cy="1656184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7564" y="4869160"/>
            <a:ext cx="198022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647564" y="5589240"/>
            <a:ext cx="1980220" cy="576064"/>
            <a:chOff x="647564" y="5589240"/>
            <a:chExt cx="1980220" cy="57606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47564" y="5589240"/>
              <a:ext cx="19802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47564" y="6165304"/>
              <a:ext cx="19802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47564" y="5589240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2843808" y="908720"/>
            <a:ext cx="58326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</a:rPr>
              <a:t>It represents external entity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03848" y="5607020"/>
            <a:ext cx="58326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</a:rPr>
              <a:t>It represents data store/database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2992" y="4581128"/>
            <a:ext cx="496855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</a:rPr>
              <a:t>It represents  data flow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43808" y="2744924"/>
            <a:ext cx="525658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</a:rPr>
              <a:t>It represents a process</a:t>
            </a:r>
            <a:endParaRPr lang="en-IN" sz="2400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460398" y="116632"/>
            <a:ext cx="4343850" cy="509315"/>
            <a:chOff x="2460398" y="116632"/>
            <a:chExt cx="4343850" cy="936104"/>
          </a:xfrm>
        </p:grpSpPr>
        <p:sp>
          <p:nvSpPr>
            <p:cNvPr id="20" name="Rectangle 19"/>
            <p:cNvSpPr/>
            <p:nvPr/>
          </p:nvSpPr>
          <p:spPr>
            <a:xfrm>
              <a:off x="2460398" y="116632"/>
              <a:ext cx="4343850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 smtClean="0">
                  <a:solidFill>
                    <a:schemeClr val="tx1"/>
                  </a:solidFill>
                </a:rPr>
                <a:t>ELEMENTS OF DFD</a:t>
              </a:r>
              <a:endParaRPr lang="en-IN" sz="2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555776" y="317116"/>
              <a:ext cx="2076547" cy="617663"/>
              <a:chOff x="2555776" y="317116"/>
              <a:chExt cx="2076547" cy="617663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2569155" y="317116"/>
                <a:ext cx="2063168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2555776" y="317116"/>
                <a:ext cx="0" cy="61766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4716016" y="333831"/>
              <a:ext cx="2016224" cy="600948"/>
              <a:chOff x="4716016" y="333831"/>
              <a:chExt cx="2016224" cy="60094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716016" y="333831"/>
                <a:ext cx="2016224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716016" y="934779"/>
                <a:ext cx="2016224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/>
          </p:nvCxnSpPr>
          <p:spPr>
            <a:xfrm>
              <a:off x="2569155" y="934779"/>
              <a:ext cx="2063168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732240" y="317116"/>
              <a:ext cx="0" cy="617663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41194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ocuments.lucidchart.com/documents/ad36b3b2-9085-4482-9c26-d481be18b598/pages/0_0?a=2127&amp;x=150&amp;y=56&amp;w=1100&amp;h=528&amp;store=1&amp;accept=image%2F*&amp;auth=LCA%20a07f453c9dc3464f9877f3bf8b2d861df78c5a76-ts%3D152420001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07021"/>
            <a:ext cx="7858125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60398" y="116632"/>
            <a:ext cx="4343850" cy="936104"/>
            <a:chOff x="2460398" y="116632"/>
            <a:chExt cx="4343850" cy="936104"/>
          </a:xfrm>
        </p:grpSpPr>
        <p:sp>
          <p:nvSpPr>
            <p:cNvPr id="6" name="Rectangle 5"/>
            <p:cNvSpPr/>
            <p:nvPr/>
          </p:nvSpPr>
          <p:spPr>
            <a:xfrm>
              <a:off x="2460398" y="116632"/>
              <a:ext cx="4343850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 smtClean="0">
                  <a:solidFill>
                    <a:schemeClr val="tx1"/>
                  </a:solidFill>
                </a:rPr>
                <a:t>DATA FLOW DIAGRAM</a:t>
              </a:r>
              <a:endParaRPr lang="en-IN" sz="2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555776" y="317116"/>
              <a:ext cx="2076547" cy="617663"/>
              <a:chOff x="2555776" y="317116"/>
              <a:chExt cx="2076547" cy="61766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2569155" y="317116"/>
                <a:ext cx="2063168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2555776" y="317116"/>
                <a:ext cx="0" cy="61766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4716016" y="333831"/>
              <a:ext cx="2016224" cy="600948"/>
              <a:chOff x="4716016" y="333831"/>
              <a:chExt cx="2016224" cy="60094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4716016" y="333831"/>
                <a:ext cx="2016224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716016" y="934779"/>
                <a:ext cx="2016224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2569155" y="934779"/>
              <a:ext cx="2063168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732240" y="317116"/>
              <a:ext cx="0" cy="617663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827584" y="1412388"/>
            <a:ext cx="489654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(a).  O LEVEL DFD/CONTEXT DIAGRAM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731921" y="4869160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31921" y="5517232"/>
            <a:ext cx="20003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87600" y="5445224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DATA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691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330753"/>
            <a:ext cx="489654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(a).   LEVEL </a:t>
            </a:r>
            <a:r>
              <a:rPr lang="en-IN" sz="2400" dirty="0" smtClean="0">
                <a:solidFill>
                  <a:schemeClr val="tx1"/>
                </a:solidFill>
              </a:rPr>
              <a:t>1 </a:t>
            </a:r>
            <a:r>
              <a:rPr lang="en-IN" sz="2000" dirty="0" smtClean="0">
                <a:solidFill>
                  <a:schemeClr val="tx1"/>
                </a:solidFill>
              </a:rPr>
              <a:t>DFD</a:t>
            </a:r>
            <a:r>
              <a:rPr lang="en-IN" dirty="0" smtClean="0">
                <a:solidFill>
                  <a:schemeClr val="tx1"/>
                </a:solidFill>
              </a:rPr>
              <a:t> 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https://documents.lucidchart.com/documents/ad36b3b2-9085-4482-9c26-d481be18b598/pages/0_0?a=2943&amp;x=-107&amp;y=-25&amp;w=1914&amp;h=1430&amp;store=1&amp;accept=image%2F*&amp;auth=LCA%20637db7d02c3b063b5f15a52b7f8f1ca85c9405c3-ts%3D152420001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788"/>
            <a:ext cx="9144000" cy="684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03848" y="6080357"/>
            <a:ext cx="858647" cy="6496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454628" y="5599522"/>
            <a:ext cx="766161" cy="6480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614338" y="3158971"/>
            <a:ext cx="612068" cy="5400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19047" y="6445172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6012160" y="5517232"/>
            <a:ext cx="442468" cy="4063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78321" y="1495764"/>
            <a:ext cx="1448085" cy="51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49749" y="2420888"/>
            <a:ext cx="117062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1"/>
          </p:cNvCxnSpPr>
          <p:nvPr/>
        </p:nvCxnSpPr>
        <p:spPr>
          <a:xfrm flipV="1">
            <a:off x="6749748" y="3429001"/>
            <a:ext cx="864590" cy="438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604448" y="1916832"/>
            <a:ext cx="72008" cy="4163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460432" y="2420888"/>
            <a:ext cx="0" cy="3659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00392" y="3573016"/>
            <a:ext cx="0" cy="25073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171870" y="5841268"/>
            <a:ext cx="748502" cy="239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995936" y="6247594"/>
            <a:ext cx="3924436" cy="197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36096" y="1"/>
            <a:ext cx="3707904" cy="3326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LEVEL </a:t>
            </a:r>
            <a:r>
              <a:rPr lang="en-IN" sz="2400" dirty="0" smtClean="0">
                <a:solidFill>
                  <a:schemeClr val="tx1"/>
                </a:solidFill>
              </a:rPr>
              <a:t>1</a:t>
            </a:r>
            <a:r>
              <a:rPr lang="en-IN" dirty="0" smtClean="0">
                <a:solidFill>
                  <a:schemeClr val="tx1"/>
                </a:solidFill>
              </a:rPr>
              <a:t> DFD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19672" y="57635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 smtClean="0">
                <a:solidFill>
                  <a:schemeClr val="tx1"/>
                </a:solidFill>
              </a:rPr>
              <a:t>Login/register</a:t>
            </a:r>
            <a:endParaRPr lang="en-IN" sz="7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9194" y="1124743"/>
            <a:ext cx="648072" cy="206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 smtClean="0">
                <a:solidFill>
                  <a:schemeClr val="tx1"/>
                </a:solidFill>
              </a:rPr>
              <a:t>User dashboard</a:t>
            </a:r>
            <a:endParaRPr lang="en-IN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0279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89368"/>
            <a:ext cx="9144000" cy="537321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341784" y="328290"/>
            <a:ext cx="8460432" cy="1161077"/>
            <a:chOff x="2460398" y="116632"/>
            <a:chExt cx="4343850" cy="936104"/>
          </a:xfrm>
        </p:grpSpPr>
        <p:sp>
          <p:nvSpPr>
            <p:cNvPr id="6" name="Rectangle 5"/>
            <p:cNvSpPr/>
            <p:nvPr/>
          </p:nvSpPr>
          <p:spPr>
            <a:xfrm>
              <a:off x="2460398" y="116632"/>
              <a:ext cx="4343850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b="1" dirty="0" smtClean="0">
                  <a:solidFill>
                    <a:schemeClr val="tx1"/>
                  </a:solidFill>
                </a:rPr>
                <a:t>TABLES RELATIONSHIP</a:t>
              </a:r>
              <a:endParaRPr lang="en-IN" sz="3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101502" y="317116"/>
              <a:ext cx="1487661" cy="617663"/>
              <a:chOff x="3101502" y="317116"/>
              <a:chExt cx="1487661" cy="61766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3101502" y="317116"/>
                <a:ext cx="148766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3101502" y="317116"/>
                <a:ext cx="0" cy="61766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4603603" y="317116"/>
              <a:ext cx="1450593" cy="617663"/>
              <a:chOff x="4603603" y="317116"/>
              <a:chExt cx="1450593" cy="617663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4603603" y="317116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603603" y="934779"/>
                <a:ext cx="1450593" cy="0"/>
              </a:xfrm>
              <a:prstGeom prst="line">
                <a:avLst/>
              </a:prstGeom>
              <a:ln w="317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3101502" y="934779"/>
              <a:ext cx="1487661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054196" y="317116"/>
              <a:ext cx="0" cy="617663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>
            <a:off x="4932040" y="2348880"/>
            <a:ext cx="2664296" cy="33123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 flipH="1">
            <a:off x="7551744" y="2348880"/>
            <a:ext cx="45719" cy="45719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4793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https://documents.lucidchart.com/documents/ad36b3b2-9085-4482-9c26-d481be18b598/pages/0_0?a=1845&amp;x=-89&amp;y=-54&amp;w=1958&amp;h=1456&amp;store=1&amp;accept=image%2F*&amp;auth=LCA%204d37a53adf3774aaf61c9e8b73d8f33f133b6890-ts%3D152415412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5" y="450694"/>
            <a:ext cx="9028429" cy="626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51399" y="2515015"/>
            <a:ext cx="2499995" cy="12687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022057" y="2852936"/>
            <a:ext cx="1271737" cy="212438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grpSp>
        <p:nvGrpSpPr>
          <p:cNvPr id="5" name="Group 4"/>
          <p:cNvGrpSpPr/>
          <p:nvPr/>
        </p:nvGrpSpPr>
        <p:grpSpPr>
          <a:xfrm>
            <a:off x="1057332" y="968192"/>
            <a:ext cx="1861251" cy="1060196"/>
            <a:chOff x="0" y="0"/>
            <a:chExt cx="2088487" cy="1285678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715617" y="43732"/>
              <a:ext cx="81886" cy="12419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5882" y="91440"/>
              <a:ext cx="367665" cy="11918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22636" y="349857"/>
              <a:ext cx="490855" cy="9334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7343" y="584421"/>
              <a:ext cx="606425" cy="6985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838863"/>
              <a:ext cx="713740" cy="443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15617" y="0"/>
              <a:ext cx="617855" cy="12846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15617" y="230588"/>
              <a:ext cx="1035050" cy="1053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715617" y="516835"/>
              <a:ext cx="1146175" cy="7670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715617" y="822960"/>
              <a:ext cx="1372870" cy="4603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 flipV="1">
            <a:off x="7615533" y="5625936"/>
            <a:ext cx="111125" cy="75539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6" name="Straight Connector 15"/>
          <p:cNvCxnSpPr/>
          <p:nvPr/>
        </p:nvCxnSpPr>
        <p:spPr>
          <a:xfrm flipV="1">
            <a:off x="7092280" y="5616500"/>
            <a:ext cx="615181" cy="76482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V="1">
            <a:off x="7092280" y="5616501"/>
            <a:ext cx="615181" cy="548803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 flipV="1">
            <a:off x="7164288" y="5620870"/>
            <a:ext cx="543172" cy="36004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7754937" y="5638650"/>
            <a:ext cx="664994" cy="9525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7742068" y="5638650"/>
            <a:ext cx="598657" cy="34226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1" name="Straight Connector 20"/>
          <p:cNvCxnSpPr/>
          <p:nvPr/>
        </p:nvCxnSpPr>
        <p:spPr>
          <a:xfrm flipH="1" flipV="1">
            <a:off x="7707461" y="5620870"/>
            <a:ext cx="712470" cy="61644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2" name="Straight Connector 21"/>
          <p:cNvCxnSpPr/>
          <p:nvPr/>
        </p:nvCxnSpPr>
        <p:spPr>
          <a:xfrm flipH="1" flipV="1">
            <a:off x="7707460" y="5620870"/>
            <a:ext cx="496570" cy="76045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3" name="Straight Connector 22"/>
          <p:cNvCxnSpPr/>
          <p:nvPr/>
        </p:nvCxnSpPr>
        <p:spPr>
          <a:xfrm>
            <a:off x="1678789" y="5301209"/>
            <a:ext cx="628046" cy="50405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4" name="Straight Connector 23"/>
          <p:cNvCxnSpPr/>
          <p:nvPr/>
        </p:nvCxnSpPr>
        <p:spPr>
          <a:xfrm flipV="1">
            <a:off x="1057332" y="5301210"/>
            <a:ext cx="625749" cy="28803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5" name="Straight Connector 24"/>
          <p:cNvCxnSpPr/>
          <p:nvPr/>
        </p:nvCxnSpPr>
        <p:spPr>
          <a:xfrm flipV="1">
            <a:off x="1423217" y="5301209"/>
            <a:ext cx="259864" cy="50405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3707904" y="2852936"/>
            <a:ext cx="500478" cy="12428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63888" y="2996952"/>
            <a:ext cx="637509" cy="10962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00992" y="3212976"/>
            <a:ext cx="704850" cy="884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63888" y="3412490"/>
            <a:ext cx="638144" cy="680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13362" y="3608707"/>
            <a:ext cx="792480" cy="483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33134" y="2710180"/>
            <a:ext cx="75248" cy="13881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209018" y="2780928"/>
            <a:ext cx="218966" cy="13173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209018" y="2926080"/>
            <a:ext cx="428942" cy="11715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209019" y="3068960"/>
            <a:ext cx="528636" cy="10242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209018" y="3212976"/>
            <a:ext cx="579006" cy="8262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4209018" y="3379470"/>
            <a:ext cx="651014" cy="659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201398" y="3591689"/>
            <a:ext cx="730642" cy="4469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209018" y="3730625"/>
            <a:ext cx="723022" cy="3079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883275" y="1516321"/>
            <a:ext cx="560933" cy="487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525770" y="1355527"/>
            <a:ext cx="357505" cy="6325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99075" y="1585178"/>
            <a:ext cx="584200" cy="4029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83275" y="1351280"/>
            <a:ext cx="190196" cy="6368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04448" y="2169795"/>
            <a:ext cx="106541" cy="4671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96697" y="1988108"/>
            <a:ext cx="507751" cy="6488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76599" y="2075421"/>
            <a:ext cx="727849" cy="561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690932" y="2322195"/>
            <a:ext cx="913516" cy="314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971724" y="2951519"/>
            <a:ext cx="812684" cy="7037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6971723" y="3655315"/>
            <a:ext cx="876186" cy="1236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6971723" y="3655315"/>
            <a:ext cx="876186" cy="3118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951833" y="3783745"/>
            <a:ext cx="832576" cy="5300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6951834" y="3790475"/>
            <a:ext cx="140446" cy="798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6971723" y="3790474"/>
            <a:ext cx="754935" cy="718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951833" y="3790474"/>
            <a:ext cx="615182" cy="1027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6951833" y="3790474"/>
            <a:ext cx="719262" cy="933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971723" y="3790474"/>
            <a:ext cx="812685" cy="3735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6971723" y="3165648"/>
            <a:ext cx="812686" cy="489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971723" y="3357284"/>
            <a:ext cx="812686" cy="2980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971723" y="3556039"/>
            <a:ext cx="876186" cy="992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5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sp>
        <p:nvSpPr>
          <p:cNvPr id="2048" name="Rectangle 59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sp>
        <p:nvSpPr>
          <p:cNvPr id="2683" name="Oval 2682"/>
          <p:cNvSpPr/>
          <p:nvPr/>
        </p:nvSpPr>
        <p:spPr>
          <a:xfrm>
            <a:off x="3059832" y="2852936"/>
            <a:ext cx="576064" cy="217284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" dirty="0" smtClean="0">
              <a:solidFill>
                <a:schemeClr val="tx1"/>
              </a:solidFill>
            </a:endParaRPr>
          </a:p>
          <a:p>
            <a:pPr algn="ctr"/>
            <a:endParaRPr lang="en-IN" sz="200" dirty="0">
              <a:solidFill>
                <a:schemeClr val="tx1"/>
              </a:solidFill>
            </a:endParaRPr>
          </a:p>
          <a:p>
            <a:pPr algn="ctr"/>
            <a:endParaRPr lang="en-IN" sz="200" dirty="0" smtClean="0">
              <a:solidFill>
                <a:schemeClr val="tx1"/>
              </a:solidFill>
            </a:endParaRPr>
          </a:p>
          <a:p>
            <a:pPr algn="ctr"/>
            <a:endParaRPr lang="en-IN" sz="200" dirty="0">
              <a:solidFill>
                <a:schemeClr val="tx1"/>
              </a:solidFill>
            </a:endParaRPr>
          </a:p>
          <a:p>
            <a:pPr algn="ctr"/>
            <a:endParaRPr lang="en-IN" sz="200" dirty="0" smtClean="0">
              <a:solidFill>
                <a:schemeClr val="tx1"/>
              </a:solidFill>
            </a:endParaRPr>
          </a:p>
          <a:p>
            <a:pPr algn="ctr"/>
            <a:endParaRPr lang="en-IN" sz="200" dirty="0">
              <a:solidFill>
                <a:schemeClr val="tx1"/>
              </a:solidFill>
            </a:endParaRPr>
          </a:p>
          <a:p>
            <a:pPr algn="ctr"/>
            <a:r>
              <a:rPr lang="en-IN" sz="400" dirty="0" smtClean="0">
                <a:solidFill>
                  <a:schemeClr val="tx1"/>
                </a:solidFill>
              </a:rPr>
              <a:t>Fname</a:t>
            </a:r>
            <a:endParaRPr lang="en-IN" sz="400" dirty="0">
              <a:solidFill>
                <a:schemeClr val="tx1"/>
              </a:solidFill>
            </a:endParaRPr>
          </a:p>
          <a:p>
            <a:pPr algn="ctr"/>
            <a:endParaRPr lang="en-IN" sz="1100" dirty="0"/>
          </a:p>
        </p:txBody>
      </p:sp>
      <p:sp>
        <p:nvSpPr>
          <p:cNvPr id="700" name="Oval 699"/>
          <p:cNvSpPr/>
          <p:nvPr/>
        </p:nvSpPr>
        <p:spPr>
          <a:xfrm>
            <a:off x="2972657" y="3070220"/>
            <a:ext cx="576064" cy="217284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" dirty="0" smtClean="0">
              <a:solidFill>
                <a:schemeClr val="tx1"/>
              </a:solidFill>
            </a:endParaRPr>
          </a:p>
          <a:p>
            <a:pPr algn="ctr"/>
            <a:endParaRPr lang="en-IN" sz="200" dirty="0">
              <a:solidFill>
                <a:schemeClr val="tx1"/>
              </a:solidFill>
            </a:endParaRPr>
          </a:p>
          <a:p>
            <a:pPr algn="ctr"/>
            <a:endParaRPr lang="en-IN" sz="200" dirty="0" smtClean="0">
              <a:solidFill>
                <a:schemeClr val="tx1"/>
              </a:solidFill>
            </a:endParaRPr>
          </a:p>
          <a:p>
            <a:pPr algn="ctr"/>
            <a:endParaRPr lang="en-IN" sz="200" dirty="0">
              <a:solidFill>
                <a:schemeClr val="tx1"/>
              </a:solidFill>
            </a:endParaRPr>
          </a:p>
          <a:p>
            <a:pPr algn="ctr"/>
            <a:endParaRPr lang="en-IN" sz="200" dirty="0" smtClean="0">
              <a:solidFill>
                <a:schemeClr val="tx1"/>
              </a:solidFill>
            </a:endParaRPr>
          </a:p>
          <a:p>
            <a:pPr algn="ctr"/>
            <a:endParaRPr lang="en-IN" sz="200" dirty="0">
              <a:solidFill>
                <a:schemeClr val="tx1"/>
              </a:solidFill>
            </a:endParaRPr>
          </a:p>
          <a:p>
            <a:pPr algn="ctr"/>
            <a:r>
              <a:rPr lang="en-IN" sz="400" dirty="0" smtClean="0">
                <a:solidFill>
                  <a:schemeClr val="tx1"/>
                </a:solidFill>
              </a:rPr>
              <a:t>userid</a:t>
            </a:r>
            <a:endParaRPr lang="en-IN" sz="400" dirty="0">
              <a:solidFill>
                <a:schemeClr val="tx1"/>
              </a:solidFill>
            </a:endParaRPr>
          </a:p>
          <a:p>
            <a:pPr algn="ctr"/>
            <a:endParaRPr lang="en-IN" sz="1100" dirty="0"/>
          </a:p>
        </p:txBody>
      </p:sp>
      <p:sp>
        <p:nvSpPr>
          <p:cNvPr id="701" name="Oval 700"/>
          <p:cNvSpPr/>
          <p:nvPr/>
        </p:nvSpPr>
        <p:spPr>
          <a:xfrm>
            <a:off x="2843808" y="3474343"/>
            <a:ext cx="792087" cy="23469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" dirty="0" smtClean="0">
              <a:solidFill>
                <a:schemeClr val="tx1"/>
              </a:solidFill>
            </a:endParaRPr>
          </a:p>
          <a:p>
            <a:pPr algn="ctr"/>
            <a:endParaRPr lang="en-IN" sz="400" dirty="0">
              <a:solidFill>
                <a:schemeClr val="tx1"/>
              </a:solidFill>
            </a:endParaRPr>
          </a:p>
          <a:p>
            <a:pPr algn="ctr"/>
            <a:r>
              <a:rPr lang="en-IN" sz="500" dirty="0" smtClean="0">
                <a:solidFill>
                  <a:schemeClr val="tx1"/>
                </a:solidFill>
              </a:rPr>
              <a:t>Booking_id</a:t>
            </a:r>
            <a:endParaRPr lang="en-IN" sz="500" dirty="0">
              <a:solidFill>
                <a:schemeClr val="tx1"/>
              </a:solidFill>
            </a:endParaRPr>
          </a:p>
          <a:p>
            <a:pPr algn="ctr"/>
            <a:endParaRPr lang="en-IN" sz="400" dirty="0" smtClean="0">
              <a:solidFill>
                <a:schemeClr val="tx1"/>
              </a:solidFill>
            </a:endParaRPr>
          </a:p>
          <a:p>
            <a:pPr algn="ctr"/>
            <a:endParaRPr lang="en-IN" sz="4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87724" y="0"/>
            <a:ext cx="5400600" cy="59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b="1" dirty="0">
              <a:solidFill>
                <a:schemeClr val="tx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884793" y="127193"/>
            <a:ext cx="1849572" cy="391864"/>
            <a:chOff x="3101502" y="317116"/>
            <a:chExt cx="1487661" cy="617663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3101502" y="317116"/>
              <a:ext cx="1487661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101502" y="317116"/>
              <a:ext cx="0" cy="61766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752317" y="127193"/>
            <a:ext cx="1803486" cy="391864"/>
            <a:chOff x="4603603" y="317116"/>
            <a:chExt cx="1450593" cy="617663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4603603" y="317116"/>
              <a:ext cx="1450593" cy="0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603603" y="934779"/>
              <a:ext cx="1450593" cy="0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2884793" y="519057"/>
            <a:ext cx="184957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555803" y="127193"/>
            <a:ext cx="0" cy="39186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3" name="Rectangle 672"/>
          <p:cNvSpPr/>
          <p:nvPr/>
        </p:nvSpPr>
        <p:spPr>
          <a:xfrm>
            <a:off x="2918583" y="127193"/>
            <a:ext cx="3637220" cy="3918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tx1"/>
                </a:solidFill>
              </a:rPr>
              <a:t>ER-DIAGRAM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672" name="Rectangle 671"/>
          <p:cNvSpPr/>
          <p:nvPr/>
        </p:nvSpPr>
        <p:spPr>
          <a:xfrm>
            <a:off x="5451394" y="5327379"/>
            <a:ext cx="3625988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4" name="Oval 673"/>
          <p:cNvSpPr/>
          <p:nvPr/>
        </p:nvSpPr>
        <p:spPr>
          <a:xfrm>
            <a:off x="3714721" y="5911903"/>
            <a:ext cx="661711" cy="144016"/>
          </a:xfrm>
          <a:prstGeom prst="ellipse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 smtClean="0">
                <a:solidFill>
                  <a:schemeClr val="tx1"/>
                </a:solidFill>
              </a:rPr>
              <a:t>Package name</a:t>
            </a:r>
            <a:endParaRPr lang="en-IN" sz="5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013315" y="6184550"/>
            <a:ext cx="758116" cy="166859"/>
          </a:xfrm>
          <a:prstGeom prst="ellipse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 err="1" smtClean="0">
                <a:solidFill>
                  <a:schemeClr val="tx1"/>
                </a:solidFill>
              </a:rPr>
              <a:t>discription</a:t>
            </a:r>
            <a:endParaRPr lang="en-IN" sz="5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4752317" y="6351409"/>
            <a:ext cx="661711" cy="144016"/>
          </a:xfrm>
          <a:prstGeom prst="ellipse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 smtClean="0">
                <a:solidFill>
                  <a:schemeClr val="tx1"/>
                </a:solidFill>
              </a:rPr>
              <a:t>Price</a:t>
            </a:r>
            <a:endParaRPr lang="en-IN" sz="500" dirty="0">
              <a:solidFill>
                <a:schemeClr val="tx1"/>
              </a:solidFill>
            </a:endParaRPr>
          </a:p>
        </p:txBody>
      </p:sp>
      <p:cxnSp>
        <p:nvCxnSpPr>
          <p:cNvPr id="676" name="Straight Connector 675"/>
          <p:cNvCxnSpPr/>
          <p:nvPr/>
        </p:nvCxnSpPr>
        <p:spPr>
          <a:xfrm flipV="1">
            <a:off x="4263586" y="5809782"/>
            <a:ext cx="819586" cy="126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4376432" y="5800892"/>
            <a:ext cx="706740" cy="38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5067232" y="5809782"/>
            <a:ext cx="15940" cy="545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881241" y="6123963"/>
            <a:ext cx="661711" cy="144016"/>
          </a:xfrm>
          <a:prstGeom prst="ellipse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 smtClean="0">
                <a:solidFill>
                  <a:schemeClr val="tx1"/>
                </a:solidFill>
              </a:rPr>
              <a:t>available</a:t>
            </a:r>
            <a:endParaRPr lang="en-IN" sz="500" dirty="0">
              <a:solidFill>
                <a:schemeClr val="tx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647517" y="6431801"/>
            <a:ext cx="661711" cy="144016"/>
          </a:xfrm>
          <a:prstGeom prst="ellipse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 smtClean="0">
                <a:solidFill>
                  <a:schemeClr val="tx1"/>
                </a:solidFill>
              </a:rPr>
              <a:t>category</a:t>
            </a:r>
            <a:endParaRPr lang="en-IN" sz="500" dirty="0">
              <a:solidFill>
                <a:schemeClr val="tx1"/>
              </a:solidFill>
            </a:endParaRPr>
          </a:p>
        </p:txBody>
      </p:sp>
      <p:cxnSp>
        <p:nvCxnSpPr>
          <p:cNvPr id="99" name="Straight Connector 98"/>
          <p:cNvCxnSpPr>
            <a:endCxn id="97" idx="0"/>
          </p:cNvCxnSpPr>
          <p:nvPr/>
        </p:nvCxnSpPr>
        <p:spPr>
          <a:xfrm>
            <a:off x="5083172" y="5809782"/>
            <a:ext cx="1128925" cy="3141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98" idx="0"/>
          </p:cNvCxnSpPr>
          <p:nvPr/>
        </p:nvCxnSpPr>
        <p:spPr>
          <a:xfrm>
            <a:off x="5083172" y="5800892"/>
            <a:ext cx="895201" cy="630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7" name="Diamond 676"/>
          <p:cNvSpPr/>
          <p:nvPr/>
        </p:nvSpPr>
        <p:spPr>
          <a:xfrm>
            <a:off x="7997161" y="4822610"/>
            <a:ext cx="1121637" cy="467909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 smtClean="0">
                <a:solidFill>
                  <a:schemeClr val="tx1"/>
                </a:solidFill>
              </a:rPr>
              <a:t>Get Room</a:t>
            </a:r>
            <a:endParaRPr lang="en-IN" sz="700" dirty="0">
              <a:solidFill>
                <a:schemeClr val="tx1"/>
              </a:solidFill>
            </a:endParaRPr>
          </a:p>
        </p:txBody>
      </p:sp>
      <p:sp>
        <p:nvSpPr>
          <p:cNvPr id="675" name="Rectangle 674"/>
          <p:cNvSpPr/>
          <p:nvPr/>
        </p:nvSpPr>
        <p:spPr>
          <a:xfrm>
            <a:off x="1992812" y="2356166"/>
            <a:ext cx="5266612" cy="158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 86"/>
          <p:cNvSpPr/>
          <p:nvPr/>
        </p:nvSpPr>
        <p:spPr>
          <a:xfrm>
            <a:off x="6309228" y="2356166"/>
            <a:ext cx="642605" cy="123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/>
          <p:cNvSpPr/>
          <p:nvPr/>
        </p:nvSpPr>
        <p:spPr>
          <a:xfrm>
            <a:off x="1993972" y="2206760"/>
            <a:ext cx="215902" cy="545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Diamond 88"/>
          <p:cNvSpPr/>
          <p:nvPr/>
        </p:nvSpPr>
        <p:spPr>
          <a:xfrm>
            <a:off x="5493136" y="3930096"/>
            <a:ext cx="970472" cy="467909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 smtClean="0">
                <a:solidFill>
                  <a:schemeClr val="tx1"/>
                </a:solidFill>
              </a:rPr>
              <a:t>Make</a:t>
            </a:r>
            <a:endParaRPr lang="en-IN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807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3501ADB-0687-4C08-ACC7-50606E2335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0</TotalTime>
  <Words>520</Words>
  <Application>Microsoft Office PowerPoint</Application>
  <PresentationFormat>On-screen Show (4:3)</PresentationFormat>
  <Paragraphs>119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Project Status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2018-02-21T07:23:45Z</dcterms:created>
  <dcterms:modified xsi:type="dcterms:W3CDTF">2018-06-19T09:32:31Z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TC016745569991</vt:lpwstr>
  </property>
</Properties>
</file>